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7291E0-FBCE-4754-8A09-8648298808CE}" type="datetimeFigureOut">
              <a:rPr lang="en-US" smtClean="0"/>
              <a:t>4/27/2022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CB994-54FB-4B82-97EF-3F32D5468B5C}" type="slidenum">
              <a:rPr lang="en-US" smtClean="0"/>
              <a:t>‹#›</a:t>
            </a:fld>
            <a:endParaRPr lang="en-US"/>
          </a:p>
        </p:txBody>
      </p:sp>
    </p:spTree>
    <p:extLst>
      <p:ext uri="{BB962C8B-B14F-4D97-AF65-F5344CB8AC3E}">
        <p14:creationId xmlns:p14="http://schemas.microsoft.com/office/powerpoint/2010/main" val="2183745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7291E0-FBCE-4754-8A09-8648298808CE}" type="datetimeFigureOut">
              <a:rPr lang="en-US" smtClean="0"/>
              <a:t>4/27/2022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CB994-54FB-4B82-97EF-3F32D5468B5C}" type="slidenum">
              <a:rPr lang="en-US" smtClean="0"/>
              <a:t>‹#›</a:t>
            </a:fld>
            <a:endParaRPr lang="en-US"/>
          </a:p>
        </p:txBody>
      </p:sp>
    </p:spTree>
    <p:extLst>
      <p:ext uri="{BB962C8B-B14F-4D97-AF65-F5344CB8AC3E}">
        <p14:creationId xmlns:p14="http://schemas.microsoft.com/office/powerpoint/2010/main" val="3401720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7291E0-FBCE-4754-8A09-8648298808CE}" type="datetimeFigureOut">
              <a:rPr lang="en-US" smtClean="0"/>
              <a:t>4/27/2022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CB994-54FB-4B82-97EF-3F32D5468B5C}" type="slidenum">
              <a:rPr lang="en-US" smtClean="0"/>
              <a:t>‹#›</a:t>
            </a:fld>
            <a:endParaRPr lang="en-US"/>
          </a:p>
        </p:txBody>
      </p:sp>
    </p:spTree>
    <p:extLst>
      <p:ext uri="{BB962C8B-B14F-4D97-AF65-F5344CB8AC3E}">
        <p14:creationId xmlns:p14="http://schemas.microsoft.com/office/powerpoint/2010/main" val="3559950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7291E0-FBCE-4754-8A09-8648298808CE}" type="datetimeFigureOut">
              <a:rPr lang="en-US" smtClean="0"/>
              <a:t>4/27/2022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CB994-54FB-4B82-97EF-3F32D5468B5C}" type="slidenum">
              <a:rPr lang="en-US" smtClean="0"/>
              <a:t>‹#›</a:t>
            </a:fld>
            <a:endParaRPr lang="en-US"/>
          </a:p>
        </p:txBody>
      </p:sp>
    </p:spTree>
    <p:extLst>
      <p:ext uri="{BB962C8B-B14F-4D97-AF65-F5344CB8AC3E}">
        <p14:creationId xmlns:p14="http://schemas.microsoft.com/office/powerpoint/2010/main" val="369858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E7291E0-FBCE-4754-8A09-8648298808CE}" type="datetimeFigureOut">
              <a:rPr lang="en-US" smtClean="0"/>
              <a:t>4/27/2022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CB994-54FB-4B82-97EF-3F32D5468B5C}" type="slidenum">
              <a:rPr lang="en-US" smtClean="0"/>
              <a:t>‹#›</a:t>
            </a:fld>
            <a:endParaRPr lang="en-US"/>
          </a:p>
        </p:txBody>
      </p:sp>
    </p:spTree>
    <p:extLst>
      <p:ext uri="{BB962C8B-B14F-4D97-AF65-F5344CB8AC3E}">
        <p14:creationId xmlns:p14="http://schemas.microsoft.com/office/powerpoint/2010/main" val="2444805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7291E0-FBCE-4754-8A09-8648298808CE}" type="datetimeFigureOut">
              <a:rPr lang="en-US" smtClean="0"/>
              <a:t>4/27/2022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CB994-54FB-4B82-97EF-3F32D5468B5C}" type="slidenum">
              <a:rPr lang="en-US" smtClean="0"/>
              <a:t>‹#›</a:t>
            </a:fld>
            <a:endParaRPr lang="en-US"/>
          </a:p>
        </p:txBody>
      </p:sp>
    </p:spTree>
    <p:extLst>
      <p:ext uri="{BB962C8B-B14F-4D97-AF65-F5344CB8AC3E}">
        <p14:creationId xmlns:p14="http://schemas.microsoft.com/office/powerpoint/2010/main" val="3102845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7291E0-FBCE-4754-8A09-8648298808CE}" type="datetimeFigureOut">
              <a:rPr lang="en-US" smtClean="0"/>
              <a:t>4/27/2022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FCB994-54FB-4B82-97EF-3F32D5468B5C}" type="slidenum">
              <a:rPr lang="en-US" smtClean="0"/>
              <a:t>‹#›</a:t>
            </a:fld>
            <a:endParaRPr lang="en-US"/>
          </a:p>
        </p:txBody>
      </p:sp>
    </p:spTree>
    <p:extLst>
      <p:ext uri="{BB962C8B-B14F-4D97-AF65-F5344CB8AC3E}">
        <p14:creationId xmlns:p14="http://schemas.microsoft.com/office/powerpoint/2010/main" val="3235316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7291E0-FBCE-4754-8A09-8648298808CE}" type="datetimeFigureOut">
              <a:rPr lang="en-US" smtClean="0"/>
              <a:t>4/27/2022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FCB994-54FB-4B82-97EF-3F32D5468B5C}" type="slidenum">
              <a:rPr lang="en-US" smtClean="0"/>
              <a:t>‹#›</a:t>
            </a:fld>
            <a:endParaRPr lang="en-US"/>
          </a:p>
        </p:txBody>
      </p:sp>
    </p:spTree>
    <p:extLst>
      <p:ext uri="{BB962C8B-B14F-4D97-AF65-F5344CB8AC3E}">
        <p14:creationId xmlns:p14="http://schemas.microsoft.com/office/powerpoint/2010/main" val="2797770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7291E0-FBCE-4754-8A09-8648298808CE}" type="datetimeFigureOut">
              <a:rPr lang="en-US" smtClean="0"/>
              <a:t>4/27/2022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FCB994-54FB-4B82-97EF-3F32D5468B5C}" type="slidenum">
              <a:rPr lang="en-US" smtClean="0"/>
              <a:t>‹#›</a:t>
            </a:fld>
            <a:endParaRPr lang="en-US"/>
          </a:p>
        </p:txBody>
      </p:sp>
    </p:spTree>
    <p:extLst>
      <p:ext uri="{BB962C8B-B14F-4D97-AF65-F5344CB8AC3E}">
        <p14:creationId xmlns:p14="http://schemas.microsoft.com/office/powerpoint/2010/main" val="139481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E7291E0-FBCE-4754-8A09-8648298808CE}" type="datetimeFigureOut">
              <a:rPr lang="en-US" smtClean="0"/>
              <a:t>4/27/2022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CB994-54FB-4B82-97EF-3F32D5468B5C}" type="slidenum">
              <a:rPr lang="en-US" smtClean="0"/>
              <a:t>‹#›</a:t>
            </a:fld>
            <a:endParaRPr lang="en-US"/>
          </a:p>
        </p:txBody>
      </p:sp>
    </p:spTree>
    <p:extLst>
      <p:ext uri="{BB962C8B-B14F-4D97-AF65-F5344CB8AC3E}">
        <p14:creationId xmlns:p14="http://schemas.microsoft.com/office/powerpoint/2010/main" val="3154971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E7291E0-FBCE-4754-8A09-8648298808CE}" type="datetimeFigureOut">
              <a:rPr lang="en-US" smtClean="0"/>
              <a:t>4/27/2022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CB994-54FB-4B82-97EF-3F32D5468B5C}" type="slidenum">
              <a:rPr lang="en-US" smtClean="0"/>
              <a:t>‹#›</a:t>
            </a:fld>
            <a:endParaRPr lang="en-US"/>
          </a:p>
        </p:txBody>
      </p:sp>
    </p:spTree>
    <p:extLst>
      <p:ext uri="{BB962C8B-B14F-4D97-AF65-F5344CB8AC3E}">
        <p14:creationId xmlns:p14="http://schemas.microsoft.com/office/powerpoint/2010/main" val="27020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7291E0-FBCE-4754-8A09-8648298808CE}" type="datetimeFigureOut">
              <a:rPr lang="en-US" smtClean="0"/>
              <a:t>4/27/2022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FCB994-54FB-4B82-97EF-3F32D5468B5C}" type="slidenum">
              <a:rPr lang="en-US" smtClean="0"/>
              <a:t>‹#›</a:t>
            </a:fld>
            <a:endParaRPr lang="en-US"/>
          </a:p>
        </p:txBody>
      </p:sp>
    </p:spTree>
    <p:extLst>
      <p:ext uri="{BB962C8B-B14F-4D97-AF65-F5344CB8AC3E}">
        <p14:creationId xmlns:p14="http://schemas.microsoft.com/office/powerpoint/2010/main" val="1894229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lastsecond.ir/blog/5647-japans-earthquake-resistant-houses" TargetMode="External"/><Relationship Id="rId7" Type="http://schemas.openxmlformats.org/officeDocument/2006/relationships/image" Target="../media/image5.png"/><Relationship Id="rId2" Type="http://schemas.openxmlformats.org/officeDocument/2006/relationships/hyperlink" Target="https://www.mojnews.com/"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0"/>
            <a:ext cx="3696789" cy="6858000"/>
          </a:xfrm>
          <a:prstGeom prst="rect">
            <a:avLst/>
          </a:prstGeom>
        </p:spPr>
        <p:style>
          <a:lnRef idx="2">
            <a:schemeClr val="accent1">
              <a:shade val="50000"/>
            </a:schemeClr>
          </a:lnRef>
          <a:fillRef idx="1003">
            <a:schemeClr val="dk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456022" y="0"/>
            <a:ext cx="3696789" cy="6858000"/>
          </a:xfrm>
          <a:prstGeom prst="rect">
            <a:avLst/>
          </a:prstGeom>
        </p:spPr>
        <p:style>
          <a:lnRef idx="2">
            <a:schemeClr val="accent1">
              <a:shade val="50000"/>
            </a:schemeClr>
          </a:lnRef>
          <a:fillRef idx="1003">
            <a:schemeClr val="dk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696788" y="0"/>
            <a:ext cx="4798423"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8" name="Flowchart: Card 7"/>
          <p:cNvSpPr/>
          <p:nvPr/>
        </p:nvSpPr>
        <p:spPr>
          <a:xfrm>
            <a:off x="8752114" y="4963886"/>
            <a:ext cx="3200400" cy="1632857"/>
          </a:xfrm>
          <a:prstGeom prst="flowChartPunchedCard">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9" name="TextBox 8"/>
          <p:cNvSpPr txBox="1"/>
          <p:nvPr/>
        </p:nvSpPr>
        <p:spPr>
          <a:xfrm>
            <a:off x="9161416" y="5457148"/>
            <a:ext cx="2364377" cy="646331"/>
          </a:xfrm>
          <a:prstGeom prst="rect">
            <a:avLst/>
          </a:prstGeom>
          <a:noFill/>
        </p:spPr>
        <p:txBody>
          <a:bodyPr wrap="square" rtlCol="0">
            <a:spAutoFit/>
          </a:bodyPr>
          <a:lstStyle/>
          <a:p>
            <a:pPr algn="ctr" rtl="1"/>
            <a:r>
              <a:rPr lang="fa-IR" dirty="0" smtClean="0">
                <a:cs typeface="B Nazanin" panose="00000400000000000000" pitchFamily="2" charset="-78"/>
              </a:rPr>
              <a:t>طراحی خانه سالمندان با رویکرد کیتین پایدار</a:t>
            </a:r>
            <a:endParaRPr lang="en-US" dirty="0">
              <a:cs typeface="B Nazanin" panose="00000400000000000000" pitchFamily="2" charset="-78"/>
            </a:endParaRPr>
          </a:p>
        </p:txBody>
      </p:sp>
      <p:sp>
        <p:nvSpPr>
          <p:cNvPr id="10" name="Rounded Rectangle 9"/>
          <p:cNvSpPr/>
          <p:nvPr/>
        </p:nvSpPr>
        <p:spPr>
          <a:xfrm>
            <a:off x="8752114" y="287382"/>
            <a:ext cx="3200400" cy="4310743"/>
          </a:xfrm>
          <a:prstGeom prst="roundRect">
            <a:avLst>
              <a:gd name="adj" fmla="val 7279"/>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1" name="TextBox 10"/>
          <p:cNvSpPr txBox="1"/>
          <p:nvPr/>
        </p:nvSpPr>
        <p:spPr>
          <a:xfrm>
            <a:off x="8874033" y="2412911"/>
            <a:ext cx="2860766" cy="2185214"/>
          </a:xfrm>
          <a:prstGeom prst="rect">
            <a:avLst/>
          </a:prstGeom>
          <a:noFill/>
        </p:spPr>
        <p:txBody>
          <a:bodyPr wrap="square" rtlCol="0">
            <a:spAutoFit/>
          </a:bodyPr>
          <a:lstStyle/>
          <a:p>
            <a:pPr algn="ctr" rtl="1"/>
            <a:r>
              <a:rPr lang="fa-IR" dirty="0" smtClean="0">
                <a:cs typeface="B Nazanin" panose="00000400000000000000" pitchFamily="2" charset="-78"/>
              </a:rPr>
              <a:t>پژوهشگران:</a:t>
            </a:r>
          </a:p>
          <a:p>
            <a:pPr algn="ctr" rtl="1"/>
            <a:r>
              <a:rPr lang="fa-IR" sz="1400" dirty="0" smtClean="0">
                <a:cs typeface="B Nazanin" panose="00000400000000000000" pitchFamily="2" charset="-78"/>
              </a:rPr>
              <a:t>نگار جلالی </a:t>
            </a:r>
          </a:p>
          <a:p>
            <a:pPr algn="ctr" rtl="1"/>
            <a:r>
              <a:rPr lang="fa-IR" sz="1400" dirty="0" smtClean="0">
                <a:cs typeface="B Nazanin" panose="00000400000000000000" pitchFamily="2" charset="-78"/>
              </a:rPr>
              <a:t>سحر صادقی</a:t>
            </a:r>
          </a:p>
          <a:p>
            <a:pPr algn="ctr" rtl="1"/>
            <a:r>
              <a:rPr lang="fa-IR" dirty="0" smtClean="0">
                <a:cs typeface="B Nazanin" panose="00000400000000000000" pitchFamily="2" charset="-78"/>
              </a:rPr>
              <a:t>دبیر راهنما:</a:t>
            </a:r>
          </a:p>
          <a:p>
            <a:pPr algn="ctr" rtl="1"/>
            <a:r>
              <a:rPr lang="fa-IR" sz="1400" dirty="0" smtClean="0">
                <a:cs typeface="B Nazanin" panose="00000400000000000000" pitchFamily="2" charset="-78"/>
              </a:rPr>
              <a:t>سرکار خانم برکئی</a:t>
            </a:r>
          </a:p>
          <a:p>
            <a:pPr algn="ctr" rtl="1"/>
            <a:r>
              <a:rPr lang="fa-IR" dirty="0" smtClean="0">
                <a:cs typeface="B Nazanin" panose="00000400000000000000" pitchFamily="2" charset="-78"/>
              </a:rPr>
              <a:t>سال تحصیلی:</a:t>
            </a:r>
          </a:p>
          <a:p>
            <a:pPr algn="ctr" rtl="1"/>
            <a:r>
              <a:rPr lang="fa-IR" dirty="0" smtClean="0">
                <a:cs typeface="B Nazanin" panose="00000400000000000000" pitchFamily="2" charset="-78"/>
              </a:rPr>
              <a:t>1401-1400</a:t>
            </a:r>
          </a:p>
          <a:p>
            <a:pPr algn="ctr" rtl="1"/>
            <a:endParaRPr lang="en-US" dirty="0"/>
          </a:p>
        </p:txBody>
      </p:sp>
      <p:sp>
        <p:nvSpPr>
          <p:cNvPr id="12" name="Rounded Rectangle 11"/>
          <p:cNvSpPr/>
          <p:nvPr/>
        </p:nvSpPr>
        <p:spPr>
          <a:xfrm>
            <a:off x="4106090" y="287382"/>
            <a:ext cx="4093029" cy="6309361"/>
          </a:xfrm>
          <a:prstGeom prst="roundRect">
            <a:avLst>
              <a:gd name="adj" fmla="val 7279"/>
            </a:avLst>
          </a:prstGeom>
          <a:ln/>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sp>
        <p:nvSpPr>
          <p:cNvPr id="13" name="TextBox 12"/>
          <p:cNvSpPr txBox="1"/>
          <p:nvPr/>
        </p:nvSpPr>
        <p:spPr>
          <a:xfrm>
            <a:off x="4362992" y="287382"/>
            <a:ext cx="3579223" cy="6955750"/>
          </a:xfrm>
          <a:prstGeom prst="rect">
            <a:avLst/>
          </a:prstGeom>
          <a:noFill/>
        </p:spPr>
        <p:txBody>
          <a:bodyPr wrap="square" rtlCol="0">
            <a:spAutoFit/>
          </a:bodyPr>
          <a:lstStyle/>
          <a:p>
            <a:pPr algn="ctr" rtl="1"/>
            <a:r>
              <a:rPr lang="fa-IR" dirty="0" smtClean="0">
                <a:solidFill>
                  <a:schemeClr val="bg1"/>
                </a:solidFill>
                <a:cs typeface="B Nazanin" panose="00000400000000000000" pitchFamily="2" charset="-78"/>
              </a:rPr>
              <a:t>مقدمه</a:t>
            </a:r>
          </a:p>
          <a:p>
            <a:pPr algn="just" rtl="1"/>
            <a:r>
              <a:rPr lang="fa-IR" sz="1400" dirty="0" smtClean="0">
                <a:solidFill>
                  <a:schemeClr val="bg1"/>
                </a:solidFill>
                <a:cs typeface="B Nazanin" panose="00000400000000000000" pitchFamily="2" charset="-78"/>
              </a:rPr>
              <a:t>ما در کشوری زندگی میکنیم که مستعد وقوع زلزله های بزرگ می باشد. همانطور که میدانیم پیش بینی وقوع زلزله بااستفاده از تکنولوژی های موجود کاری بسیارسخت و عملا غیرممکن می باشد براین اساس کشورهای صاحب تکنولوژی دردنیا با تیکه بر فتاوری های نوین سعی در کاهش خسارات انسانی ناشی از زلزله دارند . ازجمله این اقدامات ایمن سازی خانه ها با تکیه برشیوه های نوین ساختمان سازی ، احداث بنا و ساختمان و نوآوری ها و ابداعات در زمینه طراحی  و معماری بناها می باشد . همواره طبیعت الهام بخش هنرمندان ، مخترعان و دانشمندان بوده و هنر معماری نیز در این زمینه مستثنی نمیباشد. ما در این پروژه با الهام از طبیعت سعی در کاهش خسارت ناشی از زلزله در قشری خاص از جامعه داریم.</a:t>
            </a:r>
          </a:p>
          <a:p>
            <a:pPr algn="ctr" rtl="1"/>
            <a:r>
              <a:rPr lang="fa-IR" dirty="0" smtClean="0">
                <a:solidFill>
                  <a:schemeClr val="bg1"/>
                </a:solidFill>
                <a:cs typeface="B Nazanin" panose="00000400000000000000" pitchFamily="2" charset="-78"/>
              </a:rPr>
              <a:t>روش اجرای طرح</a:t>
            </a:r>
          </a:p>
          <a:p>
            <a:pPr algn="just" rtl="1"/>
            <a:r>
              <a:rPr lang="fa-IR" sz="1400" dirty="0" smtClean="0">
                <a:cs typeface="B Nazanin" panose="00000400000000000000" pitchFamily="2" charset="-78"/>
              </a:rPr>
              <a:t>:</a:t>
            </a:r>
            <a:r>
              <a:rPr lang="fa-IR" sz="1400" dirty="0" smtClean="0">
                <a:solidFill>
                  <a:schemeClr val="bg1"/>
                </a:solidFill>
                <a:cs typeface="B Nazanin" panose="00000400000000000000" pitchFamily="2" charset="-78"/>
              </a:rPr>
              <a:t>برای </a:t>
            </a:r>
            <a:r>
              <a:rPr lang="fa-IR" sz="1400" dirty="0">
                <a:solidFill>
                  <a:schemeClr val="bg1"/>
                </a:solidFill>
                <a:cs typeface="B Nazanin" panose="00000400000000000000" pitchFamily="2" charset="-78"/>
              </a:rPr>
              <a:t>شروع کار ما سراغ مشکلاتی که در جامعه بود رفتیم و فهمیدیم هر ساله چندین زلزله بزرگ و کوچک مناطق مختلف کره زمین رخ میدهد و به آن مناطق آسیب میزند. از آنجایی که هنوز راه حلی قطعی برای جلوگیری کامل از وقوع زلزله یا تقریب زمان زلزله پیدا نشده تصمیم گرفتیم این مشکل را برای پروژه مان انتخاب کنیم</a:t>
            </a:r>
            <a:r>
              <a:rPr lang="fa-IR" sz="1400" dirty="0" smtClean="0">
                <a:solidFill>
                  <a:schemeClr val="bg1"/>
                </a:solidFill>
                <a:cs typeface="B Nazanin" panose="00000400000000000000" pitchFamily="2" charset="-78"/>
              </a:rPr>
              <a:t>.</a:t>
            </a:r>
          </a:p>
          <a:p>
            <a:pPr algn="just" rtl="1"/>
            <a:r>
              <a:rPr lang="fa-IR" sz="1400" dirty="0">
                <a:solidFill>
                  <a:schemeClr val="bg1"/>
                </a:solidFill>
                <a:cs typeface="B Nazanin" panose="00000400000000000000" pitchFamily="2" charset="-78"/>
              </a:rPr>
              <a:t>بعد از اینکه مشکلمان را پیدا کردیم رفتیم سراغ فرم ها و مصالحی  که در برابر زلزله مقاوم اند و به این نتیجه رسیدیم که فرمت های کره ای شکل و نیم کره از بقیه فرم ها مقاوم ترند. و تصمیم گرفتیم که برای نمای ساختمانمان از کامپوزیت استفاده کنیم و برای پنجره های کارمان از شیشه لمینت استفاده کنیم که در برابر شکستن بسیار مقاوم اند و زمانی هم که ترک میخورند فرو نمیریزند در نتیجه به افراد داخل ساختمان آسیب نمیزند</a:t>
            </a:r>
            <a:endParaRPr lang="en-US" sz="1400" dirty="0">
              <a:solidFill>
                <a:schemeClr val="bg1"/>
              </a:solidFill>
              <a:cs typeface="B Nazanin" panose="00000400000000000000" pitchFamily="2" charset="-78"/>
            </a:endParaRPr>
          </a:p>
          <a:p>
            <a:pPr algn="just" rtl="1"/>
            <a:endParaRPr lang="en-US" sz="1400" dirty="0">
              <a:solidFill>
                <a:schemeClr val="bg1"/>
              </a:solidFill>
              <a:cs typeface="B Nazanin" panose="00000400000000000000" pitchFamily="2" charset="-78"/>
            </a:endParaRPr>
          </a:p>
          <a:p>
            <a:pPr algn="ctr" rtl="1"/>
            <a:endParaRPr lang="en-US" b="1" dirty="0" smtClean="0">
              <a:solidFill>
                <a:schemeClr val="bg1"/>
              </a:solidFill>
              <a:cs typeface="B Nazanin" panose="00000400000000000000" pitchFamily="2" charset="-78"/>
            </a:endParaRPr>
          </a:p>
          <a:p>
            <a:pPr algn="ctr" rtl="1"/>
            <a:endParaRPr lang="en-US" sz="1400" dirty="0">
              <a:solidFill>
                <a:schemeClr val="bg1"/>
              </a:solidFill>
              <a:cs typeface="B Nazanin" panose="00000400000000000000" pitchFamily="2" charset="-78"/>
            </a:endParaRPr>
          </a:p>
        </p:txBody>
      </p:sp>
      <p:sp>
        <p:nvSpPr>
          <p:cNvPr id="14" name="Rounded Rectangle 13"/>
          <p:cNvSpPr/>
          <p:nvPr/>
        </p:nvSpPr>
        <p:spPr>
          <a:xfrm>
            <a:off x="239484" y="287382"/>
            <a:ext cx="3200400" cy="6309361"/>
          </a:xfrm>
          <a:prstGeom prst="roundRect">
            <a:avLst>
              <a:gd name="adj" fmla="val 7279"/>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15" name="TextBox 14"/>
          <p:cNvSpPr txBox="1"/>
          <p:nvPr/>
        </p:nvSpPr>
        <p:spPr>
          <a:xfrm>
            <a:off x="450668" y="287382"/>
            <a:ext cx="2795451" cy="7263527"/>
          </a:xfrm>
          <a:prstGeom prst="rect">
            <a:avLst/>
          </a:prstGeom>
          <a:noFill/>
        </p:spPr>
        <p:txBody>
          <a:bodyPr wrap="square" rtlCol="0">
            <a:spAutoFit/>
          </a:bodyPr>
          <a:lstStyle/>
          <a:p>
            <a:pPr algn="just" rtl="1"/>
            <a:r>
              <a:rPr lang="fa-IR" sz="1400" dirty="0">
                <a:cs typeface="B Nazanin" panose="00000400000000000000" pitchFamily="2" charset="-78"/>
              </a:rPr>
              <a:t>پس در بین حیوانات جست و جو کردیم و توانستیم سخت پوستی پیدا کنیم که ویژگی های مورد قبول را داشته باشد. خرخاکی حیواتی بود که با تغییر شکل بدنش به حالت کروی درمیامد و از خودش دربرابر آسیب ها و خطرات و شکارچیان مراقبت میکرد. پس تصمیم گرفتیم برای ساخت ساختمان از بدن خرخاکی الهام بگیریم</a:t>
            </a:r>
            <a:r>
              <a:rPr lang="fa-IR" sz="1400" dirty="0" smtClean="0">
                <a:cs typeface="B Nazanin" panose="00000400000000000000" pitchFamily="2" charset="-78"/>
              </a:rPr>
              <a:t>.</a:t>
            </a:r>
          </a:p>
          <a:p>
            <a:pPr algn="just" rtl="1"/>
            <a:r>
              <a:rPr lang="fa-IR" sz="1400" dirty="0">
                <a:cs typeface="B Nazanin" panose="00000400000000000000" pitchFamily="2" charset="-78"/>
              </a:rPr>
              <a:t>خب طرح کلی کارمان را انتخاب شده بود ولی نمیدانستیم که کارمان چه کاربریی باید داشته باشد پس درباره اقشار مختلف تحقیق کردیم. و تصمیم گرفتیم از این پروژه به عنوان خانه ای برای سالمندان استفاده کنیم. چون در مواقع زلزله افراد سالمند نسبت به دیگر اقشار ضعیف ترند و احتمان آسیب دیدنشان بیشتر است </a:t>
            </a:r>
            <a:r>
              <a:rPr lang="fa-IR" sz="1400" dirty="0" smtClean="0">
                <a:cs typeface="B Nazanin" panose="00000400000000000000" pitchFamily="2" charset="-78"/>
              </a:rPr>
              <a:t>.</a:t>
            </a:r>
          </a:p>
          <a:p>
            <a:pPr algn="just" rtl="1"/>
            <a:r>
              <a:rPr lang="fa-IR" sz="1400" dirty="0">
                <a:cs typeface="B Nazanin" panose="00000400000000000000" pitchFamily="2" charset="-78"/>
              </a:rPr>
              <a:t>زمانی که میخواستیم طرح خارجی کارمان را بکشیم تصمیم گرفتیم آن را به صورت نیم دایره بکشیم به طوری که تکه تکه روی هم بیایند و موقع زلزله به طور کامل سقف را بپوشانند از طرفی هم به نور بیشتری نیاز داشتیم پس تصمیم گرفتیم روی چند قطعه از آنها را با شیشه بپوشانیم و صفحات زیر را متحرک کنیم.</a:t>
            </a:r>
            <a:endParaRPr lang="en-US" sz="1400" dirty="0">
              <a:cs typeface="B Nazanin" panose="00000400000000000000" pitchFamily="2" charset="-78"/>
            </a:endParaRPr>
          </a:p>
          <a:p>
            <a:pPr algn="just" rtl="1"/>
            <a:r>
              <a:rPr lang="fa-IR" sz="1400" dirty="0">
                <a:cs typeface="B Nazanin" panose="00000400000000000000" pitchFamily="2" charset="-78"/>
              </a:rPr>
              <a:t>در مرحله بعد ما باید اسم کارمان را انتخاب میکردیم. از طرفی اسمی که انتخاب میکنیم نباید اسم بی ربطی باشد و از طرفی هم نباید کل کارمان را لو بدهد پس ما تصمیم گرفتیم در اسمی که انتخاب میکنیم کاربری کارمان را بگوییم و برای قسمت بعد بخشی از زیر مجموعه کارمان پس اسمی که انتخاب کردیم شد</a:t>
            </a:r>
            <a:endParaRPr lang="en-US" sz="1400" dirty="0">
              <a:cs typeface="B Nazanin" panose="00000400000000000000" pitchFamily="2" charset="-78"/>
            </a:endParaRPr>
          </a:p>
          <a:p>
            <a:pPr algn="just" rtl="1"/>
            <a:endParaRPr lang="en-US" sz="1400" dirty="0">
              <a:cs typeface="B Nazanin" panose="00000400000000000000" pitchFamily="2" charset="-78"/>
            </a:endParaRPr>
          </a:p>
          <a:p>
            <a:pPr algn="just" rtl="1"/>
            <a:endParaRPr lang="en-US" sz="1400" dirty="0">
              <a:cs typeface="B Nazanin" panose="00000400000000000000" pitchFamily="2" charset="-78"/>
            </a:endParaRPr>
          </a:p>
          <a:p>
            <a:endParaRPr lang="en-US" dirty="0"/>
          </a:p>
        </p:txBody>
      </p:sp>
      <p:pic>
        <p:nvPicPr>
          <p:cNvPr id="17" name="Picture 16"/>
          <p:cNvPicPr/>
          <p:nvPr/>
        </p:nvPicPr>
        <p:blipFill>
          <a:blip r:embed="rId2"/>
          <a:stretch>
            <a:fillRect/>
          </a:stretch>
        </p:blipFill>
        <p:spPr>
          <a:xfrm>
            <a:off x="9161415" y="558412"/>
            <a:ext cx="2368711" cy="1607868"/>
          </a:xfrm>
          <a:prstGeom prst="rect">
            <a:avLst/>
          </a:prstGeom>
        </p:spPr>
      </p:pic>
    </p:spTree>
    <p:extLst>
      <p:ext uri="{BB962C8B-B14F-4D97-AF65-F5344CB8AC3E}">
        <p14:creationId xmlns:p14="http://schemas.microsoft.com/office/powerpoint/2010/main" val="289985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3696789" cy="6858000"/>
          </a:xfrm>
          <a:prstGeom prst="rect">
            <a:avLst/>
          </a:prstGeom>
        </p:spPr>
        <p:style>
          <a:lnRef idx="2">
            <a:schemeClr val="accent1">
              <a:shade val="50000"/>
            </a:schemeClr>
          </a:lnRef>
          <a:fillRef idx="1003">
            <a:schemeClr val="dk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8495211" y="0"/>
            <a:ext cx="3696789" cy="6858000"/>
          </a:xfrm>
          <a:prstGeom prst="rect">
            <a:avLst/>
          </a:prstGeom>
        </p:spPr>
        <p:style>
          <a:lnRef idx="2">
            <a:schemeClr val="accent1">
              <a:shade val="50000"/>
            </a:schemeClr>
          </a:lnRef>
          <a:fillRef idx="1003">
            <a:schemeClr val="dk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3696788" y="0"/>
            <a:ext cx="4798423" cy="685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 name="Rounded Rectangle 5"/>
          <p:cNvSpPr/>
          <p:nvPr/>
        </p:nvSpPr>
        <p:spPr>
          <a:xfrm>
            <a:off x="8752114" y="287381"/>
            <a:ext cx="3200400" cy="6309361"/>
          </a:xfrm>
          <a:prstGeom prst="roundRect">
            <a:avLst>
              <a:gd name="adj" fmla="val 7279"/>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7" name="TextBox 6"/>
          <p:cNvSpPr txBox="1"/>
          <p:nvPr/>
        </p:nvSpPr>
        <p:spPr>
          <a:xfrm>
            <a:off x="8961120" y="404949"/>
            <a:ext cx="2847703" cy="6463308"/>
          </a:xfrm>
          <a:prstGeom prst="rect">
            <a:avLst/>
          </a:prstGeom>
          <a:noFill/>
        </p:spPr>
        <p:txBody>
          <a:bodyPr wrap="square" rtlCol="0">
            <a:spAutoFit/>
          </a:bodyPr>
          <a:lstStyle/>
          <a:p>
            <a:pPr algn="just" rtl="1"/>
            <a:r>
              <a:rPr lang="fa-IR" sz="1400" dirty="0">
                <a:effectLst>
                  <a:outerShdw blurRad="38100" dist="19050" dir="2700000" algn="tl">
                    <a:schemeClr val="dk1">
                      <a:alpha val="40000"/>
                    </a:schemeClr>
                  </a:outerShdw>
                </a:effectLst>
                <a:cs typeface="B Nazanin" panose="00000400000000000000" pitchFamily="2" charset="-78"/>
              </a:rPr>
              <a:t>ساخت خانه سالمندان با استفاده از کیتین پایدار </a:t>
            </a:r>
            <a:r>
              <a:rPr lang="fa-IR" sz="1400" dirty="0">
                <a:cs typeface="B Nazanin" panose="00000400000000000000" pitchFamily="2" charset="-78"/>
              </a:rPr>
              <a:t>از آنجایی که خیلی از افراد معنی کلمه کیتین را نمیدانند و این کلمه هم نمیتواند کارمان را توضیح بدهد از این کلمه استفاده کردیم</a:t>
            </a:r>
            <a:r>
              <a:rPr lang="fa-IR" sz="1400" dirty="0" smtClean="0">
                <a:cs typeface="B Nazanin" panose="00000400000000000000" pitchFamily="2" charset="-78"/>
              </a:rPr>
              <a:t>.</a:t>
            </a:r>
          </a:p>
          <a:p>
            <a:pPr algn="just" rtl="1"/>
            <a:r>
              <a:rPr lang="fa-IR" sz="1400" dirty="0">
                <a:cs typeface="B Nazanin" panose="00000400000000000000" pitchFamily="2" charset="-78"/>
              </a:rPr>
              <a:t>بعد از انتخاب فرم و اسم و کاربری کارمان ما باید محلی را برای ساخت ساختمانمان شناسایی میکردیم و پس از تحقیقاتی که کردیم به این نتیجه رسیدیم که اکثر زلزله های بزرگ با خرابی های زیاد به 10 شهر بزرگ مربوط میشود که ما از بین آن شهرها شهر کرمان را انتخاب کردیم چون در سال های اخیر زلزله های شدید زیادی داشته و روی گسل ها قرار دارد.</a:t>
            </a:r>
            <a:endParaRPr lang="en-US" sz="1400" dirty="0">
              <a:cs typeface="B Nazanin" panose="00000400000000000000" pitchFamily="2" charset="-78"/>
            </a:endParaRPr>
          </a:p>
          <a:p>
            <a:pPr algn="just" rtl="1"/>
            <a:endParaRPr lang="fa-IR" sz="1400" dirty="0" smtClean="0">
              <a:cs typeface="B Nazanin" panose="00000400000000000000" pitchFamily="2" charset="-78"/>
            </a:endParaRPr>
          </a:p>
          <a:p>
            <a:pPr algn="ctr" rtl="1"/>
            <a:r>
              <a:rPr lang="fa-IR" dirty="0" smtClean="0">
                <a:cs typeface="B Nazanin" panose="00000400000000000000" pitchFamily="2" charset="-78"/>
              </a:rPr>
              <a:t>نتیجه گیری</a:t>
            </a:r>
          </a:p>
          <a:p>
            <a:pPr algn="ctr" rtl="1"/>
            <a:endParaRPr lang="fa-IR" dirty="0" smtClean="0">
              <a:cs typeface="B Nazanin" panose="00000400000000000000" pitchFamily="2" charset="-78"/>
            </a:endParaRPr>
          </a:p>
          <a:p>
            <a:pPr algn="just" rtl="1"/>
            <a:r>
              <a:rPr lang="fa-IR" sz="1400" dirty="0">
                <a:cs typeface="B Nazanin" panose="00000400000000000000" pitchFamily="2" charset="-78"/>
              </a:rPr>
              <a:t>مشکلی که این گروه روی آن کار میکند سعی در کاهش خسارات جانی ، مالی و اقتصادی در مواقع وقوع زلزله و افزایش طول عمرو افزایش شادی و نشاط در قشر سالمندان است که سعی کردیم با ساخت خانه سالمندان در مواقع وقوع زلزله از سالمندان محافظت کنیم و با به وجود آوردن کاراگاه ها و مکان های سرگرمی و درمانی باعث افزایش شادی و نشاط و امید به زندگی مردم بشیم و ارتباط بین سالمندان و اقشار دیگر جامعه بیشتر کنیم. از آنجایی که شهر کرمان شهری زلزله خیز است و دارای 18 گسل فعال است کارمان را در شهر کرمان ساختیم.</a:t>
            </a:r>
            <a:endParaRPr lang="en-US" sz="1400" dirty="0">
              <a:cs typeface="B Nazanin" panose="00000400000000000000" pitchFamily="2" charset="-78"/>
            </a:endParaRPr>
          </a:p>
          <a:p>
            <a:pPr algn="ctr" rtl="1"/>
            <a:endParaRPr lang="en-US" sz="1400" dirty="0">
              <a:cs typeface="B Nazanin" panose="00000400000000000000" pitchFamily="2" charset="-78"/>
            </a:endParaRPr>
          </a:p>
          <a:p>
            <a:pPr algn="r" rtl="1"/>
            <a:endParaRPr lang="en-US" dirty="0"/>
          </a:p>
        </p:txBody>
      </p:sp>
      <p:sp>
        <p:nvSpPr>
          <p:cNvPr id="8" name="Rounded Rectangle 7"/>
          <p:cNvSpPr/>
          <p:nvPr/>
        </p:nvSpPr>
        <p:spPr>
          <a:xfrm>
            <a:off x="4106090" y="287382"/>
            <a:ext cx="4093029" cy="6309361"/>
          </a:xfrm>
          <a:prstGeom prst="roundRect">
            <a:avLst>
              <a:gd name="adj" fmla="val 7279"/>
            </a:avLst>
          </a:prstGeom>
          <a:ln/>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sp>
        <p:nvSpPr>
          <p:cNvPr id="9" name="Rounded Rectangle 8"/>
          <p:cNvSpPr/>
          <p:nvPr/>
        </p:nvSpPr>
        <p:spPr>
          <a:xfrm>
            <a:off x="239485" y="287382"/>
            <a:ext cx="3200400" cy="6309360"/>
          </a:xfrm>
          <a:prstGeom prst="roundRect">
            <a:avLst>
              <a:gd name="adj" fmla="val 7279"/>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lvl="0" algn="just" rtl="1"/>
            <a:r>
              <a:rPr lang="fa-IR" b="1" dirty="0">
                <a:solidFill>
                  <a:schemeClr val="tx1"/>
                </a:solidFill>
                <a:cs typeface="B Nazanin" panose="00000400000000000000" pitchFamily="2" charset="-78"/>
              </a:rPr>
              <a:t>منابع</a:t>
            </a:r>
            <a:endParaRPr lang="en-US" dirty="0">
              <a:solidFill>
                <a:schemeClr val="tx1"/>
              </a:solidFill>
              <a:cs typeface="B Nazanin" panose="00000400000000000000" pitchFamily="2" charset="-78"/>
            </a:endParaRPr>
          </a:p>
          <a:p>
            <a:pPr algn="just" rtl="1"/>
            <a:r>
              <a:rPr lang="fa-IR" sz="1400" dirty="0">
                <a:solidFill>
                  <a:schemeClr val="tx1"/>
                </a:solidFill>
                <a:cs typeface="B Nazanin" panose="00000400000000000000" pitchFamily="2" charset="-78"/>
              </a:rPr>
              <a:t>1- </a:t>
            </a:r>
            <a:r>
              <a:rPr lang="en-US" sz="1400" dirty="0">
                <a:solidFill>
                  <a:schemeClr val="tx1"/>
                </a:solidFill>
                <a:cs typeface="B Nazanin" panose="00000400000000000000" pitchFamily="2" charset="-78"/>
              </a:rPr>
              <a:t>19 </a:t>
            </a:r>
            <a:r>
              <a:rPr lang="fa-IR" sz="1400" dirty="0">
                <a:solidFill>
                  <a:schemeClr val="tx1"/>
                </a:solidFill>
                <a:cs typeface="B Nazanin" panose="00000400000000000000" pitchFamily="2" charset="-78"/>
              </a:rPr>
              <a:t> آبان 1398 (22:07:18) - </a:t>
            </a:r>
            <a:r>
              <a:rPr lang="en-US" sz="1400" u="sng" dirty="0">
                <a:solidFill>
                  <a:schemeClr val="tx1"/>
                </a:solidFill>
                <a:cs typeface="B Nazanin" panose="00000400000000000000" pitchFamily="2" charset="-78"/>
                <a:hlinkClick r:id="rId2"/>
              </a:rPr>
              <a:t>https://www.mojnews.com/</a:t>
            </a:r>
            <a:r>
              <a:rPr lang="fa-IR" sz="1400" dirty="0">
                <a:solidFill>
                  <a:schemeClr val="tx1"/>
                </a:solidFill>
                <a:cs typeface="B Nazanin" panose="00000400000000000000" pitchFamily="2" charset="-78"/>
              </a:rPr>
              <a:t> - 10 شهر بزرگ ایران برروی بزرگترین گسل های ایران</a:t>
            </a:r>
            <a:endParaRPr lang="en-US" sz="1400" dirty="0">
              <a:solidFill>
                <a:schemeClr val="tx1"/>
              </a:solidFill>
              <a:cs typeface="B Nazanin" panose="00000400000000000000" pitchFamily="2" charset="-78"/>
            </a:endParaRPr>
          </a:p>
          <a:p>
            <a:pPr algn="just" rtl="1"/>
            <a:r>
              <a:rPr lang="fa-IR" sz="1400" dirty="0">
                <a:solidFill>
                  <a:schemeClr val="tx1"/>
                </a:solidFill>
                <a:cs typeface="B Nazanin" panose="00000400000000000000" pitchFamily="2" charset="-78"/>
              </a:rPr>
              <a:t>2- درویزه،ابولفضل – انامی راد ، سارا – درویزه ، منصور- انصاری ، رضا – رجبی ، حامد – اول شهریور 1393 - </a:t>
            </a:r>
            <a:r>
              <a:rPr lang="en-US" sz="1400" dirty="0">
                <a:solidFill>
                  <a:schemeClr val="tx1"/>
                </a:solidFill>
                <a:cs typeface="B Nazanin" panose="00000400000000000000" pitchFamily="2" charset="-78"/>
              </a:rPr>
              <a:t>https://mme.modares.ac.ir/article-15-4178-fa.html</a:t>
            </a:r>
          </a:p>
          <a:p>
            <a:pPr algn="just" rtl="1"/>
            <a:r>
              <a:rPr lang="fa-IR" sz="1400" dirty="0">
                <a:solidFill>
                  <a:schemeClr val="tx1"/>
                </a:solidFill>
                <a:cs typeface="B Nazanin" panose="00000400000000000000" pitchFamily="2" charset="-78"/>
              </a:rPr>
              <a:t>3-انتظاری،علیرضا – اسماعیلی ، جمشید – تابستان و پاییز 1389 – </a:t>
            </a:r>
            <a:r>
              <a:rPr lang="en-US" sz="1400" dirty="0">
                <a:solidFill>
                  <a:schemeClr val="tx1"/>
                </a:solidFill>
                <a:cs typeface="B Nazanin" panose="00000400000000000000" pitchFamily="2" charset="-78"/>
              </a:rPr>
              <a:t>https://www.magiran.com</a:t>
            </a:r>
          </a:p>
          <a:p>
            <a:pPr algn="just" rtl="1"/>
            <a:r>
              <a:rPr lang="fa-IR" sz="1400" dirty="0">
                <a:solidFill>
                  <a:schemeClr val="tx1"/>
                </a:solidFill>
                <a:cs typeface="B Nazanin" panose="00000400000000000000" pitchFamily="2" charset="-78"/>
              </a:rPr>
              <a:t>4- 19آبان 1396</a:t>
            </a:r>
            <a:r>
              <a:rPr lang="en-US" sz="1400" dirty="0">
                <a:solidFill>
                  <a:schemeClr val="tx1"/>
                </a:solidFill>
                <a:cs typeface="B Nazanin" panose="00000400000000000000" pitchFamily="2" charset="-78"/>
              </a:rPr>
              <a:t>- https://lastsecond.ir/blog/5647-japans-earthquake-resistant-houses </a:t>
            </a:r>
          </a:p>
          <a:p>
            <a:pPr algn="just" rtl="1"/>
            <a:r>
              <a:rPr lang="fa-IR" sz="1400" dirty="0">
                <a:solidFill>
                  <a:schemeClr val="tx1"/>
                </a:solidFill>
                <a:cs typeface="B Nazanin" panose="00000400000000000000" pitchFamily="2" charset="-78"/>
              </a:rPr>
              <a:t>5-</a:t>
            </a:r>
            <a:r>
              <a:rPr lang="en-US" sz="1400" dirty="0">
                <a:solidFill>
                  <a:schemeClr val="tx1"/>
                </a:solidFill>
                <a:cs typeface="B Nazanin" panose="00000400000000000000" pitchFamily="2" charset="-78"/>
              </a:rPr>
              <a:t>https://zibadesignco.com </a:t>
            </a:r>
            <a:r>
              <a:rPr lang="fa-IR" sz="1400" dirty="0">
                <a:solidFill>
                  <a:schemeClr val="tx1"/>
                </a:solidFill>
                <a:cs typeface="B Nazanin" panose="00000400000000000000" pitchFamily="2" charset="-78"/>
              </a:rPr>
              <a:t>– نمای کامپوزیت </a:t>
            </a:r>
            <a:endParaRPr lang="en-US" sz="1400" dirty="0">
              <a:solidFill>
                <a:schemeClr val="tx1"/>
              </a:solidFill>
              <a:cs typeface="B Nazanin" panose="00000400000000000000" pitchFamily="2" charset="-78"/>
            </a:endParaRPr>
          </a:p>
          <a:p>
            <a:pPr algn="just" rtl="1"/>
            <a:r>
              <a:rPr lang="fa-IR" sz="1400" dirty="0">
                <a:solidFill>
                  <a:schemeClr val="tx1"/>
                </a:solidFill>
                <a:cs typeface="B Nazanin" panose="00000400000000000000" pitchFamily="2" charset="-78"/>
              </a:rPr>
              <a:t>6-  19 آبان 1396 09:00 - </a:t>
            </a:r>
            <a:r>
              <a:rPr lang="en-US" sz="1400" u="sng" dirty="0">
                <a:solidFill>
                  <a:schemeClr val="tx1"/>
                </a:solidFill>
                <a:cs typeface="B Nazanin" panose="00000400000000000000" pitchFamily="2" charset="-78"/>
                <a:hlinkClick r:id="rId3"/>
              </a:rPr>
              <a:t>https://</a:t>
            </a:r>
            <a:r>
              <a:rPr lang="en-US" sz="1400" u="sng" dirty="0" smtClean="0">
                <a:solidFill>
                  <a:schemeClr val="tx1"/>
                </a:solidFill>
                <a:cs typeface="B Nazanin" panose="00000400000000000000" pitchFamily="2" charset="-78"/>
                <a:hlinkClick r:id="rId3"/>
              </a:rPr>
              <a:t>lastsecond.ir/blog/5647-japans-earthquake-resistant-</a:t>
            </a:r>
            <a:r>
              <a:rPr lang="en-US" sz="1400" u="sng" dirty="0" smtClean="0">
                <a:cs typeface="B Nazanin" panose="00000400000000000000" pitchFamily="2" charset="-78"/>
                <a:hlinkClick r:id="rId3"/>
              </a:rPr>
              <a:t>houses</a:t>
            </a:r>
            <a:endParaRPr lang="fa-IR" sz="1400" u="sng" dirty="0" smtClean="0">
              <a:cs typeface="B Nazanin" panose="00000400000000000000" pitchFamily="2" charset="-78"/>
            </a:endParaRPr>
          </a:p>
          <a:p>
            <a:pPr lvl="0" algn="just" rtl="1"/>
            <a:r>
              <a:rPr lang="fa-IR" sz="1400" u="sng" dirty="0" smtClean="0">
                <a:solidFill>
                  <a:schemeClr val="tx1"/>
                </a:solidFill>
                <a:cs typeface="B Nazanin" panose="00000400000000000000" pitchFamily="2" charset="-78"/>
              </a:rPr>
              <a:t>7</a:t>
            </a:r>
            <a:r>
              <a:rPr lang="fa-IR" sz="1400" dirty="0" smtClean="0">
                <a:solidFill>
                  <a:schemeClr val="tx1"/>
                </a:solidFill>
                <a:cs typeface="B Nazanin" panose="00000400000000000000" pitchFamily="2" charset="-78"/>
              </a:rPr>
              <a:t>- ساعت 2:1- 10 دسامبر 2021- آرسن میناسیان - </a:t>
            </a:r>
            <a:r>
              <a:rPr lang="en-US" sz="1400" dirty="0" smtClean="0">
                <a:solidFill>
                  <a:schemeClr val="tx1"/>
                </a:solidFill>
                <a:cs typeface="B Nazanin" panose="00000400000000000000" pitchFamily="2" charset="-78"/>
              </a:rPr>
              <a:t>https://fa.wikipedia.org/</a:t>
            </a:r>
          </a:p>
          <a:p>
            <a:pPr rtl="1"/>
            <a:r>
              <a:rPr lang="en-US" dirty="0" smtClean="0"/>
              <a:t> </a:t>
            </a:r>
            <a:endParaRPr lang="en-US" dirty="0"/>
          </a:p>
          <a:p>
            <a:pPr algn="just" rtl="1"/>
            <a:endParaRPr lang="en-US" sz="1400" dirty="0">
              <a:cs typeface="B Nazanin" panose="00000400000000000000" pitchFamily="2" charset="-78"/>
            </a:endParaRPr>
          </a:p>
        </p:txBody>
      </p:sp>
      <p:sp>
        <p:nvSpPr>
          <p:cNvPr id="13" name="Rounded Rectangle 12"/>
          <p:cNvSpPr/>
          <p:nvPr/>
        </p:nvSpPr>
        <p:spPr>
          <a:xfrm>
            <a:off x="4162698" y="503204"/>
            <a:ext cx="3949336" cy="4303927"/>
          </a:xfrm>
          <a:prstGeom prst="roundRect">
            <a:avLst>
              <a:gd name="adj" fmla="val 7279"/>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pic>
        <p:nvPicPr>
          <p:cNvPr id="16" name="Picture 15"/>
          <p:cNvPicPr/>
          <p:nvPr/>
        </p:nvPicPr>
        <p:blipFill>
          <a:blip r:embed="rId4" cstate="print">
            <a:extLst>
              <a:ext uri="{28A0092B-C50C-407E-A947-70E740481C1C}">
                <a14:useLocalDpi xmlns:a14="http://schemas.microsoft.com/office/drawing/2010/main" val="0"/>
              </a:ext>
            </a:extLst>
          </a:blip>
          <a:stretch>
            <a:fillRect/>
          </a:stretch>
        </p:blipFill>
        <p:spPr>
          <a:xfrm rot="5400000">
            <a:off x="6440436" y="4627069"/>
            <a:ext cx="1419682" cy="1995347"/>
          </a:xfrm>
          <a:prstGeom prst="rect">
            <a:avLst/>
          </a:prstGeom>
        </p:spPr>
      </p:pic>
      <p:pic>
        <p:nvPicPr>
          <p:cNvPr id="17" name="Picture 16"/>
          <p:cNvPicPr/>
          <p:nvPr/>
        </p:nvPicPr>
        <p:blipFill>
          <a:blip r:embed="rId5" cstate="print">
            <a:extLst>
              <a:ext uri="{28A0092B-C50C-407E-A947-70E740481C1C}">
                <a14:useLocalDpi xmlns:a14="http://schemas.microsoft.com/office/drawing/2010/main" val="0"/>
              </a:ext>
            </a:extLst>
          </a:blip>
          <a:stretch>
            <a:fillRect/>
          </a:stretch>
        </p:blipFill>
        <p:spPr>
          <a:xfrm rot="5400000">
            <a:off x="4445088" y="4604185"/>
            <a:ext cx="1419683" cy="2041112"/>
          </a:xfrm>
          <a:prstGeom prst="rect">
            <a:avLst/>
          </a:prstGeom>
        </p:spPr>
      </p:pic>
      <p:pic>
        <p:nvPicPr>
          <p:cNvPr id="19" name="Picture 18"/>
          <p:cNvPicPr/>
          <p:nvPr/>
        </p:nvPicPr>
        <p:blipFill>
          <a:blip r:embed="rId6">
            <a:extLst>
              <a:ext uri="{28A0092B-C50C-407E-A947-70E740481C1C}">
                <a14:useLocalDpi xmlns:a14="http://schemas.microsoft.com/office/drawing/2010/main" val="0"/>
              </a:ext>
            </a:extLst>
          </a:blip>
          <a:srcRect/>
          <a:stretch>
            <a:fillRect/>
          </a:stretch>
        </p:blipFill>
        <p:spPr bwMode="auto">
          <a:xfrm>
            <a:off x="4283641" y="2498687"/>
            <a:ext cx="3757399" cy="2272521"/>
          </a:xfrm>
          <a:prstGeom prst="rect">
            <a:avLst/>
          </a:prstGeom>
          <a:noFill/>
          <a:ln>
            <a:noFill/>
          </a:ln>
        </p:spPr>
      </p:pic>
      <p:pic>
        <p:nvPicPr>
          <p:cNvPr id="5" name="Picture 4"/>
          <p:cNvPicPr>
            <a:picLocks noChangeAspect="1"/>
          </p:cNvPicPr>
          <p:nvPr/>
        </p:nvPicPr>
        <p:blipFill>
          <a:blip r:embed="rId7"/>
          <a:stretch>
            <a:fillRect/>
          </a:stretch>
        </p:blipFill>
        <p:spPr>
          <a:xfrm>
            <a:off x="4271903" y="503203"/>
            <a:ext cx="3773319" cy="2409814"/>
          </a:xfrm>
          <a:prstGeom prst="rect">
            <a:avLst/>
          </a:prstGeom>
        </p:spPr>
      </p:pic>
    </p:spTree>
    <p:extLst>
      <p:ext uri="{BB962C8B-B14F-4D97-AF65-F5344CB8AC3E}">
        <p14:creationId xmlns:p14="http://schemas.microsoft.com/office/powerpoint/2010/main" val="38603098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TotalTime>
  <Words>834</Words>
  <Application>Microsoft Office PowerPoint</Application>
  <PresentationFormat>Widescreen</PresentationFormat>
  <Paragraphs>34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B Nazanin</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Sahar</dc:creator>
  <cp:lastModifiedBy>Sahar</cp:lastModifiedBy>
  <cp:revision>23</cp:revision>
  <dcterms:created xsi:type="dcterms:W3CDTF">2022-04-05T17:48:09Z</dcterms:created>
  <dcterms:modified xsi:type="dcterms:W3CDTF">2022-04-27T08:04:07Z</dcterms:modified>
</cp:coreProperties>
</file>